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73" r:id="rId4"/>
    <p:sldId id="274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135" autoAdjust="0"/>
    <p:restoredTop sz="94660"/>
  </p:normalViewPr>
  <p:slideViewPr>
    <p:cSldViewPr>
      <p:cViewPr>
        <p:scale>
          <a:sx n="91" d="100"/>
          <a:sy n="91" d="100"/>
        </p:scale>
        <p:origin x="-211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1E7E1-7170-4F29-A121-FEFCCEC266C0}" type="datetimeFigureOut">
              <a:rPr lang="nb-NO" smtClean="0"/>
              <a:pPr/>
              <a:t>11.10.2016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8C81C-9B20-4B0B-BEEA-73AE8BDB343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6122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baseline="0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1</a:t>
            </a:fld>
            <a:endParaRPr 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10</a:t>
            </a:fld>
            <a:endParaRPr lang="nb-N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11</a:t>
            </a:fld>
            <a:endParaRPr lang="nb-N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12</a:t>
            </a:fld>
            <a:endParaRPr lang="nb-N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13</a:t>
            </a:fld>
            <a:endParaRPr lang="nb-N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14</a:t>
            </a:fld>
            <a:endParaRPr lang="nb-NO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15</a:t>
            </a:fld>
            <a:endParaRPr lang="nb-NO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16</a:t>
            </a:fld>
            <a:endParaRPr lang="nb-NO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17</a:t>
            </a:fld>
            <a:endParaRPr lang="nb-NO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18</a:t>
            </a:fld>
            <a:endParaRPr lang="nb-NO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19</a:t>
            </a:fld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2</a:t>
            </a:fld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3</a:t>
            </a:fld>
            <a:endParaRPr 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4</a:t>
            </a:fld>
            <a:endParaRPr lang="nb-N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5</a:t>
            </a:fld>
            <a:endParaRPr lang="nb-N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6</a:t>
            </a:fld>
            <a:endParaRPr lang="nb-N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7</a:t>
            </a:fld>
            <a:endParaRPr lang="nb-N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8</a:t>
            </a:fld>
            <a:endParaRPr lang="nb-N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C81C-9B20-4B0B-BEEA-73AE8BDB343C}" type="slidenum">
              <a:rPr lang="nb-NO" smtClean="0"/>
              <a:pPr/>
              <a:t>9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7" name="Undertit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30" name="Plassholder for dato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AE7-E50A-4560-BB7B-4E54E2505CA3}" type="datetimeFigureOut">
              <a:rPr lang="nb-NO" smtClean="0"/>
              <a:pPr/>
              <a:t>11.10.2016</a:t>
            </a:fld>
            <a:endParaRPr lang="nb-NO"/>
          </a:p>
        </p:txBody>
      </p:sp>
      <p:sp>
        <p:nvSpPr>
          <p:cNvPr id="19" name="Plassholder for bunn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Plassholder for lysbilde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CF02-C2D0-4648-8238-D1A5A4FCD11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AE7-E50A-4560-BB7B-4E54E2505CA3}" type="datetimeFigureOut">
              <a:rPr lang="nb-NO" smtClean="0"/>
              <a:pPr/>
              <a:t>11.10.2016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CF02-C2D0-4648-8238-D1A5A4FCD11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AE7-E50A-4560-BB7B-4E54E2505CA3}" type="datetimeFigureOut">
              <a:rPr lang="nb-NO" smtClean="0"/>
              <a:pPr/>
              <a:t>11.10.2016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CF02-C2D0-4648-8238-D1A5A4FCD11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AE7-E50A-4560-BB7B-4E54E2505CA3}" type="datetimeFigureOut">
              <a:rPr lang="nb-NO" smtClean="0"/>
              <a:pPr/>
              <a:t>11.10.2016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CF02-C2D0-4648-8238-D1A5A4FCD11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AE7-E50A-4560-BB7B-4E54E2505CA3}" type="datetimeFigureOut">
              <a:rPr lang="nb-NO" smtClean="0"/>
              <a:pPr/>
              <a:t>11.10.2016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CF02-C2D0-4648-8238-D1A5A4FCD11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AE7-E50A-4560-BB7B-4E54E2505CA3}" type="datetimeFigureOut">
              <a:rPr lang="nb-NO" smtClean="0"/>
              <a:pPr/>
              <a:t>11.10.2016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CF02-C2D0-4648-8238-D1A5A4FCD11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AE7-E50A-4560-BB7B-4E54E2505CA3}" type="datetimeFigureOut">
              <a:rPr lang="nb-NO" smtClean="0"/>
              <a:pPr/>
              <a:t>11.10.2016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CF02-C2D0-4648-8238-D1A5A4FCD11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AE7-E50A-4560-BB7B-4E54E2505CA3}" type="datetimeFigureOut">
              <a:rPr lang="nb-NO" smtClean="0"/>
              <a:pPr/>
              <a:t>11.10.2016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CF02-C2D0-4648-8238-D1A5A4FCD11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AE7-E50A-4560-BB7B-4E54E2505CA3}" type="datetimeFigureOut">
              <a:rPr lang="nb-NO" smtClean="0"/>
              <a:pPr/>
              <a:t>11.10.2016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CF02-C2D0-4648-8238-D1A5A4FCD11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AE7-E50A-4560-BB7B-4E54E2505CA3}" type="datetimeFigureOut">
              <a:rPr lang="nb-NO" smtClean="0"/>
              <a:pPr/>
              <a:t>11.10.2016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CF02-C2D0-4648-8238-D1A5A4FCD11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nip og avrund ett hjørne i rektangel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vinklet trekan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AAE7-E50A-4560-BB7B-4E54E2505CA3}" type="datetimeFigureOut">
              <a:rPr lang="nb-NO" smtClean="0"/>
              <a:pPr/>
              <a:t>11.10.2016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40CF02-C2D0-4648-8238-D1A5A4FCD113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10" name="Frihånds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ihånds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ihånds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ihånds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Plassholder for tit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0" name="Plassholder for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0" name="Plassholder for dato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C0AAE7-E50A-4560-BB7B-4E54E2505CA3}" type="datetimeFigureOut">
              <a:rPr lang="nb-NO" smtClean="0"/>
              <a:pPr/>
              <a:t>11.10.2016</a:t>
            </a:fld>
            <a:endParaRPr lang="nb-NO"/>
          </a:p>
        </p:txBody>
      </p:sp>
      <p:sp>
        <p:nvSpPr>
          <p:cNvPr id="22" name="Plassholder for bunnteks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8" name="Plassholder for lysbilde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40CF02-C2D0-4648-8238-D1A5A4FCD113}" type="slidenum">
              <a:rPr lang="nb-NO" smtClean="0"/>
              <a:pPr/>
              <a:t>‹#›</a:t>
            </a:fld>
            <a:endParaRPr lang="nb-NO"/>
          </a:p>
        </p:txBody>
      </p:sp>
      <p:grpSp>
        <p:nvGrpSpPr>
          <p:cNvPr id="2" name="Grup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ihånds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ihånds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smtClean="0"/>
              <a:t>NIWR   -   DISTRIKTENE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smtClean="0"/>
              <a:t>Samhandling</a:t>
            </a:r>
          </a:p>
          <a:p>
            <a:endParaRPr lang="nb-NO" smtClean="0"/>
          </a:p>
          <a:p>
            <a:endParaRPr lang="nb-NO" smtClean="0"/>
          </a:p>
          <a:p>
            <a:endParaRPr lang="nb-NO" smtClean="0"/>
          </a:p>
          <a:p>
            <a:r>
              <a:rPr lang="nb-NO" smtClean="0"/>
              <a:t>Liv Elin Lewin</a:t>
            </a:r>
          </a:p>
          <a:p>
            <a:r>
              <a:rPr lang="nb-NO" smtClean="0"/>
              <a:t>Vise Rådspresident</a:t>
            </a:r>
            <a:endParaRPr lang="nb-NO" dirty="0"/>
          </a:p>
        </p:txBody>
      </p:sp>
      <p:pic>
        <p:nvPicPr>
          <p:cNvPr id="4" name="Bild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260648"/>
            <a:ext cx="1895475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Arial" pitchFamily="34" charset="0"/>
                <a:cs typeface="Arial" pitchFamily="34" charset="0"/>
              </a:rPr>
              <a:t>Rollefordelingen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På Convention vedtas Lovendringer/nye Lover</a:t>
            </a:r>
          </a:p>
          <a:p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Convention er hvert tredje år. </a:t>
            </a:r>
          </a:p>
          <a:p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Hver klubb har en stemme ved </a:t>
            </a:r>
            <a:r>
              <a:rPr lang="nb-NO" dirty="0" err="1" smtClean="0">
                <a:latin typeface="Arial" pitchFamily="34" charset="0"/>
                <a:cs typeface="Arial" pitchFamily="34" charset="0"/>
              </a:rPr>
              <a:t>Lovsaker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 på Convention</a:t>
            </a: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Hver klubb har en stemme ved valg av </a:t>
            </a:r>
            <a:r>
              <a:rPr lang="nb-NO" dirty="0" err="1" smtClean="0">
                <a:latin typeface="Arial" pitchFamily="34" charset="0"/>
                <a:cs typeface="Arial" pitchFamily="34" charset="0"/>
              </a:rPr>
              <a:t>Board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b-NO" dirty="0" err="1" smtClean="0">
                <a:latin typeface="Arial" pitchFamily="34" charset="0"/>
                <a:cs typeface="Arial" pitchFamily="34" charset="0"/>
              </a:rPr>
              <a:t>Directors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 og andre funksjoner 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lassholder for innhold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260648"/>
            <a:ext cx="1895475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Arial" pitchFamily="34" charset="0"/>
                <a:cs typeface="Arial" pitchFamily="34" charset="0"/>
              </a:rPr>
              <a:t>Rollefordelingen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International </a:t>
            </a:r>
            <a:r>
              <a:rPr lang="nb-NO" dirty="0" err="1" smtClean="0">
                <a:latin typeface="Arial" pitchFamily="34" charset="0"/>
                <a:cs typeface="Arial" pitchFamily="34" charset="0"/>
              </a:rPr>
              <a:t>Inner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 Wheel opprettet i Manchester i 1924.</a:t>
            </a:r>
          </a:p>
          <a:p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På Convention presenteres de som er valgt til å ”bekle” de ulike embeter i IIW.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lassholder for innhold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260648"/>
            <a:ext cx="1895475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Arial" pitchFamily="34" charset="0"/>
                <a:cs typeface="Arial" pitchFamily="34" charset="0"/>
              </a:rPr>
              <a:t>Utfordringene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Medlemsutvikling</a:t>
            </a:r>
          </a:p>
          <a:p>
            <a:pPr>
              <a:buNone/>
            </a:pPr>
            <a:r>
              <a:rPr lang="nb-NO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nb-NO" sz="2400" dirty="0" smtClean="0">
                <a:latin typeface="Arial" pitchFamily="34" charset="0"/>
                <a:cs typeface="Arial" pitchFamily="34" charset="0"/>
              </a:rPr>
              <a:t>Land		1980			2015</a:t>
            </a:r>
          </a:p>
          <a:p>
            <a:pPr>
              <a:buNone/>
            </a:pPr>
            <a:r>
              <a:rPr lang="nb-NO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nb-NO" sz="2400" dirty="0" smtClean="0">
                <a:latin typeface="Arial" pitchFamily="34" charset="0"/>
                <a:cs typeface="Arial" pitchFamily="34" charset="0"/>
              </a:rPr>
              <a:t>Norge		3300 – 133 klubber	1465 -61 klubber</a:t>
            </a:r>
          </a:p>
          <a:p>
            <a:pPr>
              <a:buNone/>
            </a:pPr>
            <a:r>
              <a:rPr lang="nb-NO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nb-NO" sz="2400" dirty="0" smtClean="0">
                <a:latin typeface="Arial" pitchFamily="34" charset="0"/>
                <a:cs typeface="Arial" pitchFamily="34" charset="0"/>
              </a:rPr>
              <a:t>Verden					105081-3908</a:t>
            </a:r>
          </a:p>
          <a:p>
            <a:pPr>
              <a:buNone/>
            </a:pPr>
            <a:endParaRPr lang="nb-NO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nb-NO" sz="2400" dirty="0" smtClean="0">
                <a:latin typeface="Arial" pitchFamily="34" charset="0"/>
                <a:cs typeface="Arial" pitchFamily="34" charset="0"/>
              </a:rPr>
              <a:t>	Gledelig -  </a:t>
            </a:r>
            <a:r>
              <a:rPr lang="nb-NO" sz="2400" b="1" dirty="0" smtClean="0">
                <a:latin typeface="Arial" pitchFamily="34" charset="0"/>
                <a:cs typeface="Arial" pitchFamily="34" charset="0"/>
              </a:rPr>
              <a:t>EN -1- </a:t>
            </a:r>
            <a:r>
              <a:rPr lang="nb-NO" sz="2400" dirty="0" smtClean="0">
                <a:latin typeface="Arial" pitchFamily="34" charset="0"/>
                <a:cs typeface="Arial" pitchFamily="34" charset="0"/>
              </a:rPr>
              <a:t>ny klubb i Danmark</a:t>
            </a:r>
            <a:endParaRPr lang="nb-NO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lassholder for innhold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404664"/>
            <a:ext cx="1895475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143000"/>
          </a:xfrm>
        </p:spPr>
        <p:txBody>
          <a:bodyPr/>
          <a:lstStyle/>
          <a:p>
            <a:r>
              <a:rPr lang="nb-NO" dirty="0" smtClean="0">
                <a:latin typeface="Arial" pitchFamily="34" charset="0"/>
                <a:cs typeface="Arial" pitchFamily="34" charset="0"/>
              </a:rPr>
              <a:t>Utfordringene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Det handler om operativ ledelse i klubbene og i distriktene –</a:t>
            </a: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Det handler om  erfaringsoverføring og utvikling og om samhandling</a:t>
            </a: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Det handler om samling mot felles mål –</a:t>
            </a:r>
          </a:p>
          <a:p>
            <a:endParaRPr lang="nb-NO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nb-NO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nb-NO" b="1" dirty="0" smtClean="0">
                <a:latin typeface="Arial" pitchFamily="34" charset="0"/>
                <a:cs typeface="Arial" pitchFamily="34" charset="0"/>
              </a:rPr>
              <a:t>NYE MEDLEMMER i INNER WHEELKLUBBENE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lassholder for innhold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260648"/>
            <a:ext cx="1895475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Utfordringene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Hva gjorde VI for å få frem </a:t>
            </a:r>
            <a:r>
              <a:rPr lang="nb-NO" dirty="0" err="1" smtClean="0"/>
              <a:t>Past</a:t>
            </a:r>
            <a:r>
              <a:rPr lang="nb-NO" dirty="0" smtClean="0"/>
              <a:t> verdenspresidentens motto :  et godt bilde på INNER WHEEL, både i verden, innad i et land og i hver eneste klubb:</a:t>
            </a:r>
          </a:p>
          <a:p>
            <a:endParaRPr lang="nb-NO" dirty="0"/>
          </a:p>
          <a:p>
            <a:pPr>
              <a:buNone/>
            </a:pPr>
            <a:r>
              <a:rPr lang="nb-NO" dirty="0" smtClean="0"/>
              <a:t>		</a:t>
            </a:r>
            <a:r>
              <a:rPr lang="nb-NO" b="1" dirty="0" smtClean="0"/>
              <a:t>UNIQUE and UNITED</a:t>
            </a:r>
          </a:p>
          <a:p>
            <a:pPr>
              <a:buNone/>
            </a:pPr>
            <a:endParaRPr lang="nb-NO" b="1" dirty="0" smtClean="0"/>
          </a:p>
          <a:p>
            <a:r>
              <a:rPr lang="nb-NO" b="1" dirty="0" smtClean="0"/>
              <a:t>Samt dagens verdenspresident motto på samme måte:</a:t>
            </a:r>
          </a:p>
          <a:p>
            <a:pPr>
              <a:buNone/>
            </a:pPr>
            <a:endParaRPr lang="nb-NO" b="1" dirty="0" smtClean="0"/>
          </a:p>
          <a:p>
            <a:pPr>
              <a:buNone/>
            </a:pPr>
            <a:r>
              <a:rPr lang="nb-NO" b="1" dirty="0" smtClean="0"/>
              <a:t>		 ”Touch  A </a:t>
            </a:r>
            <a:r>
              <a:rPr lang="nb-NO" b="1" dirty="0" err="1" smtClean="0"/>
              <a:t>Heart</a:t>
            </a:r>
            <a:r>
              <a:rPr lang="nb-NO" b="1" dirty="0" smtClean="0"/>
              <a:t>”</a:t>
            </a:r>
            <a:endParaRPr lang="nb-NO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Arial" pitchFamily="34" charset="0"/>
                <a:cs typeface="Arial" pitchFamily="34" charset="0"/>
              </a:rPr>
              <a:t>VEIVALG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latin typeface="Arial" pitchFamily="34" charset="0"/>
                <a:cs typeface="Arial" pitchFamily="34" charset="0"/>
              </a:rPr>
              <a:t>Setter  vi oss mål for hvert INNER </a:t>
            </a:r>
            <a:r>
              <a:rPr lang="nb-NO" dirty="0" err="1" smtClean="0">
                <a:latin typeface="Arial" pitchFamily="34" charset="0"/>
                <a:cs typeface="Arial" pitchFamily="34" charset="0"/>
              </a:rPr>
              <a:t>WHEELår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nb-NO" dirty="0">
                <a:latin typeface="Arial" pitchFamily="34" charset="0"/>
                <a:cs typeface="Arial" pitchFamily="34" charset="0"/>
              </a:rPr>
              <a:t>	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nb-NO" dirty="0" smtClean="0">
                <a:latin typeface="Arial" pitchFamily="34" charset="0"/>
                <a:cs typeface="Arial" pitchFamily="34" charset="0"/>
              </a:rPr>
              <a:t>		Klubber</a:t>
            </a:r>
          </a:p>
          <a:p>
            <a:pPr>
              <a:buNone/>
            </a:pPr>
            <a:r>
              <a:rPr lang="nb-NO" dirty="0">
                <a:latin typeface="Arial" pitchFamily="34" charset="0"/>
                <a:cs typeface="Arial" pitchFamily="34" charset="0"/>
              </a:rPr>
              <a:t>	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		Distrikter</a:t>
            </a:r>
          </a:p>
          <a:p>
            <a:pPr>
              <a:buNone/>
            </a:pPr>
            <a:r>
              <a:rPr lang="nb-NO" dirty="0">
                <a:latin typeface="Arial" pitchFamily="34" charset="0"/>
                <a:cs typeface="Arial" pitchFamily="34" charset="0"/>
              </a:rPr>
              <a:t>	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			Råd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lassholder for innhold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260648"/>
            <a:ext cx="1895475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nb-NO" dirty="0" smtClean="0">
                <a:latin typeface="Arial" pitchFamily="34" charset="0"/>
                <a:cs typeface="Arial" pitchFamily="34" charset="0"/>
              </a:rPr>
              <a:t>VEIVALG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Klubbene:  </a:t>
            </a:r>
          </a:p>
          <a:p>
            <a:pPr>
              <a:buNone/>
            </a:pPr>
            <a:r>
              <a:rPr lang="nb-NO" dirty="0">
                <a:latin typeface="Arial" pitchFamily="34" charset="0"/>
                <a:cs typeface="Arial" pitchFamily="34" charset="0"/>
              </a:rPr>
              <a:t>	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Fortsetter de i samme spor uten noen tanke på hva de bør engasjere seg i – spørre medlemmene??</a:t>
            </a:r>
          </a:p>
          <a:p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Distriktene:</a:t>
            </a:r>
          </a:p>
          <a:p>
            <a:pPr>
              <a:buNone/>
            </a:pPr>
            <a:r>
              <a:rPr lang="nb-NO" dirty="0">
                <a:latin typeface="Arial" pitchFamily="34" charset="0"/>
                <a:cs typeface="Arial" pitchFamily="34" charset="0"/>
              </a:rPr>
              <a:t>	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Sette seg mål og engasjerer sine klubber/medlemmer??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lassholder for innhold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260648"/>
            <a:ext cx="1895475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Arial" pitchFamily="34" charset="0"/>
                <a:cs typeface="Arial" pitchFamily="34" charset="0"/>
              </a:rPr>
              <a:t>Oppsummering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Klubbene er hovedpulsåren i </a:t>
            </a:r>
            <a:r>
              <a:rPr lang="nb-NO" dirty="0" err="1" smtClean="0">
                <a:latin typeface="Arial" pitchFamily="34" charset="0"/>
                <a:cs typeface="Arial" pitchFamily="34" charset="0"/>
              </a:rPr>
              <a:t>Inner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 Wheel.</a:t>
            </a: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Distriktspresidenten og hennes styre er til for klubbene og medlemmene i distriktet.</a:t>
            </a: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NIWR er til for distriktspresidentene</a:t>
            </a: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Dersom VI ønsker det, så kan vi snu den negative trenden når det gjelder medlemmer, men VI må gjøre det NÅ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lassholder for innhold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260648"/>
            <a:ext cx="1895475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Arial" pitchFamily="34" charset="0"/>
                <a:cs typeface="Arial" pitchFamily="34" charset="0"/>
              </a:rPr>
              <a:t>Oppsummering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Høstmøtet i Rådet ønsker å reagere aktivt innenfor de økonomiske rammer som vi har – og ber om at distriktspresidentene gir oss råd på vegen mot </a:t>
            </a:r>
          </a:p>
          <a:p>
            <a:pPr>
              <a:buNone/>
            </a:pPr>
            <a:r>
              <a:rPr lang="nb-NO" dirty="0">
                <a:latin typeface="Arial" pitchFamily="34" charset="0"/>
                <a:cs typeface="Arial" pitchFamily="34" charset="0"/>
              </a:rPr>
              <a:t>	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nb-NO" dirty="0" smtClean="0">
                <a:latin typeface="Arial" pitchFamily="34" charset="0"/>
                <a:cs typeface="Arial" pitchFamily="34" charset="0"/>
              </a:rPr>
              <a:t>		FLERE MEDLEMMER i INNER WHEEL</a:t>
            </a:r>
          </a:p>
          <a:p>
            <a:pPr>
              <a:buNone/>
            </a:pPr>
            <a:endParaRPr lang="nb-NO" dirty="0"/>
          </a:p>
        </p:txBody>
      </p:sp>
      <p:pic>
        <p:nvPicPr>
          <p:cNvPr id="4" name="Plassholder for innhold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260648"/>
            <a:ext cx="1895475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Arial" pitchFamily="34" charset="0"/>
                <a:cs typeface="Arial" pitchFamily="34" charset="0"/>
              </a:rPr>
              <a:t>Avslutningsvis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Det spiller ingen rolle hvem som kommer med de gode ideene, bare de kommer</a:t>
            </a:r>
          </a:p>
          <a:p>
            <a:endParaRPr lang="nb-NO" dirty="0">
              <a:latin typeface="Arial" pitchFamily="34" charset="0"/>
              <a:cs typeface="Arial" pitchFamily="34" charset="0"/>
            </a:endParaRP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Du er ikke dyktig hvis du ikke kan bruke dyktigheten til å gjøre andre dyktige</a:t>
            </a:r>
          </a:p>
          <a:p>
            <a:endParaRPr lang="nb-NO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nb-NO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nb-NO" sz="2400" i="1" dirty="0" smtClean="0">
                <a:latin typeface="Arial" pitchFamily="34" charset="0"/>
                <a:cs typeface="Arial" pitchFamily="34" charset="0"/>
              </a:rPr>
              <a:t>Postulater fra Nils Arne Eggen:</a:t>
            </a:r>
            <a:r>
              <a:rPr lang="nb-NO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”Godfoten”</a:t>
            </a:r>
            <a:endParaRPr lang="nb-NO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lassholder for innhold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188640"/>
            <a:ext cx="1895475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Invitasjon til samhandling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Den høyeste formen for samarbeid, der samarbeidet kommer innenfra, gjerne fra hjertet, der individene ikke </a:t>
            </a:r>
            <a:r>
              <a:rPr lang="nb-NO" b="1" dirty="0" smtClean="0"/>
              <a:t>må, </a:t>
            </a:r>
            <a:r>
              <a:rPr lang="nb-NO" dirty="0" smtClean="0"/>
              <a:t>men </a:t>
            </a:r>
            <a:r>
              <a:rPr lang="nb-NO" b="1" dirty="0" smtClean="0"/>
              <a:t>vil</a:t>
            </a:r>
            <a:r>
              <a:rPr lang="nb-NO" dirty="0" smtClean="0"/>
              <a:t> nå et felles mål</a:t>
            </a:r>
          </a:p>
          <a:p>
            <a:endParaRPr lang="nb-NO" dirty="0" smtClean="0"/>
          </a:p>
          <a:p>
            <a:r>
              <a:rPr lang="nb-NO" i="1" dirty="0" smtClean="0"/>
              <a:t>Nils Arne Eggen</a:t>
            </a:r>
            <a:r>
              <a:rPr lang="nb-NO" dirty="0" smtClean="0"/>
              <a:t>: ”Godfoten”</a:t>
            </a:r>
            <a:endParaRPr lang="nb-NO" dirty="0"/>
          </a:p>
        </p:txBody>
      </p:sp>
      <p:pic>
        <p:nvPicPr>
          <p:cNvPr id="4" name="Plassholder for innhold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166" y="188640"/>
            <a:ext cx="1811834" cy="15466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Arial" pitchFamily="34" charset="0"/>
                <a:cs typeface="Arial" pitchFamily="34" charset="0"/>
              </a:rPr>
              <a:t>Organisasjonskart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lassholder for innhold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260648"/>
            <a:ext cx="1895475" cy="1504950"/>
          </a:xfrm>
          <a:prstGeom prst="rect">
            <a:avLst/>
          </a:prstGeom>
        </p:spPr>
      </p:pic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585" y="1988840"/>
            <a:ext cx="8612251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/>
          </a:bodyPr>
          <a:lstStyle/>
          <a:p>
            <a:r>
              <a:rPr lang="nb-NO" sz="4400" dirty="0" err="1" smtClean="0">
                <a:latin typeface="Arial" pitchFamily="34" charset="0"/>
                <a:cs typeface="Arial" pitchFamily="34" charset="0"/>
              </a:rPr>
              <a:t>Reellt</a:t>
            </a:r>
            <a:r>
              <a:rPr lang="nb-NO" sz="4400" dirty="0" smtClean="0">
                <a:latin typeface="Arial" pitchFamily="34" charset="0"/>
                <a:cs typeface="Arial" pitchFamily="34" charset="0"/>
              </a:rPr>
              <a:t> organisasjonskart</a:t>
            </a:r>
            <a:endParaRPr lang="nb-NO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lassholder for innhold 3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260648"/>
            <a:ext cx="1895475" cy="150495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2066924"/>
            <a:ext cx="5976664" cy="3522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Invitasjon til samhandling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Et forsøk på en oppsummering, noen supplerende informasjoner og noen ettertanker, samt en invitasjon til et offensivt samarbeid</a:t>
            </a:r>
          </a:p>
          <a:p>
            <a:endParaRPr lang="nb-NO" dirty="0"/>
          </a:p>
          <a:p>
            <a:pPr>
              <a:buNone/>
            </a:pPr>
            <a:r>
              <a:rPr lang="nb-NO" dirty="0" smtClean="0"/>
              <a:t>		NIWR - DISTRIKTENE</a:t>
            </a:r>
            <a:endParaRPr lang="nb-NO" dirty="0"/>
          </a:p>
        </p:txBody>
      </p:sp>
      <p:pic>
        <p:nvPicPr>
          <p:cNvPr id="4" name="Plassholder for innhold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260648"/>
            <a:ext cx="1895475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Rollefordelingen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/>
          <a:lstStyle/>
          <a:p>
            <a:r>
              <a:rPr lang="nb-NO" sz="2800" dirty="0" smtClean="0">
                <a:latin typeface="Arial" pitchFamily="34" charset="0"/>
                <a:cs typeface="Arial" pitchFamily="34" charset="0"/>
              </a:rPr>
              <a:t>Klubbene</a:t>
            </a:r>
          </a:p>
          <a:p>
            <a:pPr lvl="1"/>
            <a:r>
              <a:rPr lang="nb-NO" dirty="0" smtClean="0">
                <a:latin typeface="Arial" pitchFamily="34" charset="0"/>
                <a:cs typeface="Arial" pitchFamily="34" charset="0"/>
              </a:rPr>
              <a:t>Hovedpulsåren i </a:t>
            </a:r>
            <a:r>
              <a:rPr lang="nb-NO" dirty="0" err="1" smtClean="0">
                <a:latin typeface="Arial" pitchFamily="34" charset="0"/>
                <a:cs typeface="Arial" pitchFamily="34" charset="0"/>
              </a:rPr>
              <a:t>Inner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 Wheel</a:t>
            </a:r>
          </a:p>
          <a:p>
            <a:pPr lvl="1"/>
            <a:r>
              <a:rPr lang="nb-NO" dirty="0" err="1" smtClean="0">
                <a:latin typeface="Arial" pitchFamily="34" charset="0"/>
                <a:cs typeface="Arial" pitchFamily="34" charset="0"/>
              </a:rPr>
              <a:t>Inner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b-NO" dirty="0" err="1" smtClean="0">
                <a:latin typeface="Arial" pitchFamily="34" charset="0"/>
                <a:cs typeface="Arial" pitchFamily="34" charset="0"/>
              </a:rPr>
              <a:t>Wheelklubbenes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 selvstyrte fellesskap og nære nettverk, ledes og utvikles innenfor rammene av vårt lovverk samt bygger på vårt formål</a:t>
            </a:r>
          </a:p>
          <a:p>
            <a:pPr lvl="2"/>
            <a:r>
              <a:rPr lang="nb-NO" dirty="0" smtClean="0"/>
              <a:t>Vennskap</a:t>
            </a:r>
          </a:p>
          <a:p>
            <a:pPr lvl="2"/>
            <a:r>
              <a:rPr lang="nb-NO" dirty="0" smtClean="0"/>
              <a:t>Hjelpsomhet</a:t>
            </a:r>
          </a:p>
          <a:p>
            <a:pPr lvl="2"/>
            <a:r>
              <a:rPr lang="nb-NO" dirty="0" smtClean="0"/>
              <a:t>Internasjonal forståelse</a:t>
            </a:r>
            <a:endParaRPr lang="nb-NO" dirty="0"/>
          </a:p>
        </p:txBody>
      </p:sp>
      <p:pic>
        <p:nvPicPr>
          <p:cNvPr id="4" name="Plassholder for innhold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260648"/>
            <a:ext cx="1895475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Arial" pitchFamily="34" charset="0"/>
                <a:cs typeface="Arial" pitchFamily="34" charset="0"/>
              </a:rPr>
              <a:t>Rollefordelingen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 smtClean="0"/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Klubbene ledes av en president og et styre, valgt av medlemmene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lassholder for innhold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188640"/>
            <a:ext cx="1895475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287016"/>
          </a:xfrm>
        </p:spPr>
        <p:txBody>
          <a:bodyPr/>
          <a:lstStyle/>
          <a:p>
            <a:r>
              <a:rPr lang="nb-NO" dirty="0" smtClean="0">
                <a:latin typeface="Arial" pitchFamily="34" charset="0"/>
                <a:cs typeface="Arial" pitchFamily="34" charset="0"/>
              </a:rPr>
              <a:t>Rollefordelingen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NIWR tar seg av fellesoppgaver for de 5 distriktene og formidler informasjons- og erfaringsutveksling.</a:t>
            </a:r>
          </a:p>
          <a:p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NIWR ledes av et RÅD bestående av RP, </a:t>
            </a:r>
            <a:r>
              <a:rPr lang="nb-NO" dirty="0" err="1" smtClean="0">
                <a:latin typeface="Arial" pitchFamily="34" charset="0"/>
                <a:cs typeface="Arial" pitchFamily="34" charset="0"/>
              </a:rPr>
              <a:t>viseRP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, RISO og de fem distriktspresidentene. </a:t>
            </a:r>
          </a:p>
          <a:p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”Arbeidsutvalget” består av RP, vise RP, </a:t>
            </a:r>
            <a:r>
              <a:rPr lang="nb-NO" dirty="0" err="1" smtClean="0">
                <a:latin typeface="Arial" pitchFamily="34" charset="0"/>
                <a:cs typeface="Arial" pitchFamily="34" charset="0"/>
              </a:rPr>
              <a:t>rådssekretær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 og </a:t>
            </a:r>
            <a:r>
              <a:rPr lang="nb-NO" dirty="0" err="1" smtClean="0">
                <a:latin typeface="Arial" pitchFamily="34" charset="0"/>
                <a:cs typeface="Arial" pitchFamily="34" charset="0"/>
              </a:rPr>
              <a:t>rådskasserer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lassholder for innhold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260648"/>
            <a:ext cx="1895475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Arial" pitchFamily="34" charset="0"/>
                <a:cs typeface="Arial" pitchFamily="34" charset="0"/>
              </a:rPr>
              <a:t>Rollefordelingen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Distriktene:</a:t>
            </a:r>
          </a:p>
          <a:p>
            <a:pPr>
              <a:buNone/>
            </a:pPr>
            <a:r>
              <a:rPr lang="nb-NO" dirty="0">
                <a:latin typeface="Arial" pitchFamily="34" charset="0"/>
                <a:cs typeface="Arial" pitchFamily="34" charset="0"/>
              </a:rPr>
              <a:t>	</a:t>
            </a:r>
            <a:r>
              <a:rPr lang="nb-NO" sz="2000" dirty="0" smtClean="0">
                <a:latin typeface="Arial" pitchFamily="34" charset="0"/>
                <a:cs typeface="Arial" pitchFamily="34" charset="0"/>
              </a:rPr>
              <a:t>Et definert geografisk område hvor klubbene er assosierte medlemmer. Aktivitetene og organiseringen skal kun ha til hensikt å hjelpe den enkelte </a:t>
            </a:r>
            <a:r>
              <a:rPr lang="nb-NO" sz="2000" dirty="0" err="1" smtClean="0">
                <a:latin typeface="Arial" pitchFamily="34" charset="0"/>
                <a:cs typeface="Arial" pitchFamily="34" charset="0"/>
              </a:rPr>
              <a:t>Inner</a:t>
            </a:r>
            <a:r>
              <a:rPr lang="nb-NO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b-NO" sz="2000" dirty="0" err="1" smtClean="0">
                <a:latin typeface="Arial" pitchFamily="34" charset="0"/>
                <a:cs typeface="Arial" pitchFamily="34" charset="0"/>
              </a:rPr>
              <a:t>Wheelklubb</a:t>
            </a:r>
            <a:endParaRPr lang="nb-NO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lassholder for innhold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188640"/>
            <a:ext cx="1895475" cy="15049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yt">
  <a:themeElements>
    <a:clrScheme name="Fly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y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y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205</TotalTime>
  <Words>430</Words>
  <Application>Microsoft Office PowerPoint</Application>
  <PresentationFormat>Skjermfremvisning (4:3)</PresentationFormat>
  <Paragraphs>130</Paragraphs>
  <Slides>19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19</vt:i4>
      </vt:variant>
    </vt:vector>
  </HeadingPairs>
  <TitlesOfParts>
    <vt:vector size="20" baseType="lpstr">
      <vt:lpstr>Flyt</vt:lpstr>
      <vt:lpstr>NIWR   -   DISTRIKTENE</vt:lpstr>
      <vt:lpstr>Invitasjon til samhandling</vt:lpstr>
      <vt:lpstr>Organisasjonskart</vt:lpstr>
      <vt:lpstr>Reellt organisasjonskart</vt:lpstr>
      <vt:lpstr>Invitasjon til samhandling</vt:lpstr>
      <vt:lpstr>Rollefordelingen </vt:lpstr>
      <vt:lpstr>Rollefordelingen</vt:lpstr>
      <vt:lpstr>Rollefordelingen</vt:lpstr>
      <vt:lpstr>Rollefordelingen</vt:lpstr>
      <vt:lpstr>Rollefordelingen</vt:lpstr>
      <vt:lpstr>Rollefordelingen</vt:lpstr>
      <vt:lpstr>Utfordringene</vt:lpstr>
      <vt:lpstr>Utfordringene</vt:lpstr>
      <vt:lpstr>Utfordringene</vt:lpstr>
      <vt:lpstr>VEIVALG</vt:lpstr>
      <vt:lpstr>VEIVALG</vt:lpstr>
      <vt:lpstr>Oppsummering</vt:lpstr>
      <vt:lpstr>Oppsummering</vt:lpstr>
      <vt:lpstr>Avslutningsvis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NIWR   -   DISTRIKTENE</dc:title>
  <dc:creator>Carl</dc:creator>
  <cp:lastModifiedBy>Knut&amp;Nina</cp:lastModifiedBy>
  <cp:revision>26</cp:revision>
  <dcterms:created xsi:type="dcterms:W3CDTF">2016-08-01T13:25:19Z</dcterms:created>
  <dcterms:modified xsi:type="dcterms:W3CDTF">2016-10-11T13:32:00Z</dcterms:modified>
</cp:coreProperties>
</file>