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5517" r:id="rId1"/>
  </p:sldMasterIdLst>
  <p:notesMasterIdLst>
    <p:notesMasterId r:id="rId12"/>
  </p:notesMasterIdLst>
  <p:sldIdLst>
    <p:sldId id="256" r:id="rId2"/>
    <p:sldId id="268" r:id="rId3"/>
    <p:sldId id="277" r:id="rId4"/>
    <p:sldId id="269" r:id="rId5"/>
    <p:sldId id="263" r:id="rId6"/>
    <p:sldId id="264" r:id="rId7"/>
    <p:sldId id="276" r:id="rId8"/>
    <p:sldId id="274" r:id="rId9"/>
    <p:sldId id="278" r:id="rId10"/>
    <p:sldId id="273"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2400"/>
    <p:restoredTop sz="94643"/>
  </p:normalViewPr>
  <p:slideViewPr>
    <p:cSldViewPr snapToGrid="0" snapToObjects="1">
      <p:cViewPr varScale="1">
        <p:scale>
          <a:sx n="26" d="100"/>
          <a:sy n="26" d="100"/>
        </p:scale>
        <p:origin x="200" y="2152"/>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31CB6F-1817-DB4E-9C0C-F70CF6F55545}" type="datetimeFigureOut">
              <a:rPr lang="en-US" smtClean="0"/>
              <a:t>2/4/2021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0EFE88-00BB-734F-8B7A-E162987FBABC}" type="slidenum">
              <a:rPr lang="en-US" smtClean="0"/>
              <a:t>‹#›</a:t>
            </a:fld>
            <a:endParaRPr lang="en-US"/>
          </a:p>
        </p:txBody>
      </p:sp>
    </p:spTree>
    <p:extLst>
      <p:ext uri="{BB962C8B-B14F-4D97-AF65-F5344CB8AC3E}">
        <p14:creationId xmlns:p14="http://schemas.microsoft.com/office/powerpoint/2010/main" val="1010497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0EFE88-00BB-734F-8B7A-E162987FBABC}" type="slidenum">
              <a:rPr lang="en-US" smtClean="0"/>
              <a:t>1</a:t>
            </a:fld>
            <a:endParaRPr lang="en-US"/>
          </a:p>
        </p:txBody>
      </p:sp>
    </p:spTree>
    <p:extLst>
      <p:ext uri="{BB962C8B-B14F-4D97-AF65-F5344CB8AC3E}">
        <p14:creationId xmlns:p14="http://schemas.microsoft.com/office/powerpoint/2010/main" val="941386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0EFE88-00BB-734F-8B7A-E162987FBABC}" type="slidenum">
              <a:rPr lang="en-US" smtClean="0"/>
              <a:t>6</a:t>
            </a:fld>
            <a:endParaRPr lang="en-US"/>
          </a:p>
        </p:txBody>
      </p:sp>
    </p:spTree>
    <p:extLst>
      <p:ext uri="{BB962C8B-B14F-4D97-AF65-F5344CB8AC3E}">
        <p14:creationId xmlns:p14="http://schemas.microsoft.com/office/powerpoint/2010/main" val="1638792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0EFE88-00BB-734F-8B7A-E162987FBABC}" type="slidenum">
              <a:rPr lang="en-US" smtClean="0"/>
              <a:t>10</a:t>
            </a:fld>
            <a:endParaRPr lang="en-US"/>
          </a:p>
        </p:txBody>
      </p:sp>
    </p:spTree>
    <p:extLst>
      <p:ext uri="{BB962C8B-B14F-4D97-AF65-F5344CB8AC3E}">
        <p14:creationId xmlns:p14="http://schemas.microsoft.com/office/powerpoint/2010/main" val="827259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0">
                      <a:schemeClr val="tx1"/>
                    </a:gs>
                    <a:gs pos="68000">
                      <a:srgbClr val="F1F1F1"/>
                    </a:gs>
                    <a:gs pos="100000">
                      <a:schemeClr val="bg1">
                        <a:lumMod val="11000"/>
                        <a:lumOff val="89000"/>
                      </a:schemeClr>
                    </a:gs>
                  </a:gsLst>
                  <a:lin ang="5400000" scaled="1"/>
                  <a:tileRect/>
                </a:gradFill>
                <a:effectLst>
                  <a:outerShdw blurRad="469900" dist="342900" dir="5400000" sy="-20000" rotWithShape="0">
                    <a:prstClr val="black">
                      <a:alpha val="66000"/>
                    </a:prstClr>
                  </a:outerShdw>
                </a:effectLst>
              </a:defRPr>
            </a:lvl1pPr>
          </a:lstStyle>
          <a:p>
            <a:pPr lvl="0" algn="r"/>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vert="horz" lIns="91440" tIns="45720" rIns="91440" bIns="45720" rtlCol="0"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stStyle>
          <a:p>
            <a:pPr marL="0" lvl="0" indent="0" algn="r">
              <a:buNone/>
            </a:pPr>
            <a:r>
              <a:rPr lang="en-US"/>
              <a:t>Click to edit Master subtitle style</a:t>
            </a:r>
            <a:endParaRPr lang="en-US" dirty="0"/>
          </a:p>
        </p:txBody>
      </p:sp>
      <p:sp>
        <p:nvSpPr>
          <p:cNvPr id="7" name="Date Placeholder 6"/>
          <p:cNvSpPr>
            <a:spLocks noGrp="1"/>
          </p:cNvSpPr>
          <p:nvPr>
            <p:ph type="dt" sz="half" idx="10"/>
          </p:nvPr>
        </p:nvSpPr>
        <p:spPr/>
        <p:txBody>
          <a:bodyPr/>
          <a:lstStyle/>
          <a:p>
            <a:fld id="{5923F103-BC34-4FE4-A40E-EDDEECFDA5D0}" type="datetimeFigureOut">
              <a:rPr lang="en-US" smtClean="0"/>
              <a:pPr/>
              <a:t>2/4/2021</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BE451C3-0FF4-47C4-B829-773ADF60F88C}" type="datetimeFigureOut">
              <a:rPr lang="en-US" smtClean="0"/>
              <a:t>2/4/2021</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BE451C3-0FF4-47C4-B829-773ADF60F88C}" type="datetimeFigureOut">
              <a:rPr lang="en-US" smtClean="0"/>
              <a:t>2/4/2021</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BE451C3-0FF4-47C4-B829-773ADF60F88C}" type="datetimeFigureOut">
              <a:rPr lang="en-US" smtClean="0"/>
              <a:t>2/4/2021</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BE451C3-0FF4-47C4-B829-773ADF60F88C}" type="datetimeFigureOut">
              <a:rPr lang="en-US" smtClean="0"/>
              <a:t>2/4/2021</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BE451C3-0FF4-47C4-B829-773ADF60F88C}" type="datetimeFigureOut">
              <a:rPr lang="en-US" smtClean="0"/>
              <a:t>2/4/2021</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BE451C3-0FF4-47C4-B829-773ADF60F88C}" type="datetimeFigureOut">
              <a:rPr lang="en-US" smtClean="0"/>
              <a:t>2/4/2021</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086D93-FCAC-47E0-A2EE-787E62CA814C}" type="datetimeFigureOut">
              <a:rPr lang="en-US" smtClean="0"/>
              <a:t>2/4/2021</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A879A6-0FD0-4734-A311-86BFCA472E6E}" type="datetimeFigureOut">
              <a:rPr lang="en-US" smtClean="0"/>
              <a:t>2/4/2021</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smtClean="0"/>
              <a:t>2/4/2021</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32000"/>
                        <a:lumOff val="68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34E6425-0181-43F2-84FC-787E803FD2F8}" type="datetimeFigureOut">
              <a:rPr lang="en-US" smtClean="0"/>
              <a:t>2/4/2021</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smtClean="0"/>
              <a:t>2/4/2021</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smtClean="0"/>
              <a:t>2/4/2021</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smtClean="0"/>
              <a:t>2/4/2021</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smtClean="0"/>
              <a:t>2/4/2021</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smtClean="0"/>
              <a:t>2/4/2021</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smtClean="0"/>
              <a:t>2/4/2021</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2BE451C3-0FF4-47C4-B829-773ADF60F88C}" type="datetimeFigureOut">
              <a:rPr lang="en-US" smtClean="0"/>
              <a:t>2/4/2021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a:t>
              </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07398731"/>
      </p:ext>
    </p:extLst>
  </p:cSld>
  <p:clrMap bg1="dk1" tx1="lt1" bg2="dk2" tx2="lt2" accent1="accent1" accent2="accent2" accent3="accent3" accent4="accent4" accent5="accent5" accent6="accent6" hlink="hlink" folHlink="folHlink"/>
  <p:sldLayoutIdLst>
    <p:sldLayoutId id="2147485518" r:id="rId1"/>
    <p:sldLayoutId id="2147485519" r:id="rId2"/>
    <p:sldLayoutId id="2147485520" r:id="rId3"/>
    <p:sldLayoutId id="2147485521" r:id="rId4"/>
    <p:sldLayoutId id="2147485522" r:id="rId5"/>
    <p:sldLayoutId id="2147485523" r:id="rId6"/>
    <p:sldLayoutId id="2147485524" r:id="rId7"/>
    <p:sldLayoutId id="2147485525" r:id="rId8"/>
    <p:sldLayoutId id="2147485526" r:id="rId9"/>
    <p:sldLayoutId id="2147485527" r:id="rId10"/>
    <p:sldLayoutId id="2147485528" r:id="rId11"/>
    <p:sldLayoutId id="2147485529" r:id="rId12"/>
    <p:sldLayoutId id="2147485530" r:id="rId13"/>
    <p:sldLayoutId id="2147485531" r:id="rId14"/>
    <p:sldLayoutId id="2147485532" r:id="rId15"/>
    <p:sldLayoutId id="2147485533" r:id="rId16"/>
    <p:sldLayoutId id="2147485534"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54192" y="1724241"/>
            <a:ext cx="9817260" cy="1655179"/>
          </a:xfrm>
        </p:spPr>
        <p:txBody>
          <a:bodyPr>
            <a:noAutofit/>
          </a:bodyPr>
          <a:lstStyle/>
          <a:p>
            <a:r>
              <a:rPr lang="en-US" sz="5400" dirty="0">
                <a:solidFill>
                  <a:schemeClr val="tx1"/>
                </a:solidFill>
              </a:rPr>
              <a:t>14</a:t>
            </a:r>
            <a:r>
              <a:rPr lang="en-US" sz="5400" baseline="30000" dirty="0">
                <a:solidFill>
                  <a:schemeClr val="tx1"/>
                </a:solidFill>
              </a:rPr>
              <a:t>th</a:t>
            </a:r>
            <a:r>
              <a:rPr lang="en-US" sz="5400" dirty="0">
                <a:solidFill>
                  <a:schemeClr val="tx1"/>
                </a:solidFill>
              </a:rPr>
              <a:t> IW EUROPEAN MEETING</a:t>
            </a:r>
            <a:br>
              <a:rPr lang="en-US" sz="4800" dirty="0">
                <a:solidFill>
                  <a:schemeClr val="tx1"/>
                </a:solidFill>
              </a:rPr>
            </a:br>
            <a:r>
              <a:rPr lang="en-US" sz="4000" dirty="0">
                <a:solidFill>
                  <a:schemeClr val="tx1"/>
                </a:solidFill>
              </a:rPr>
              <a:t>VIRTUAL EUROPEAN MEETING  </a:t>
            </a:r>
            <a:br>
              <a:rPr lang="en-US" sz="4000" dirty="0">
                <a:solidFill>
                  <a:schemeClr val="tx1"/>
                </a:solidFill>
              </a:rPr>
            </a:br>
            <a:r>
              <a:rPr lang="en-US" sz="4000" dirty="0">
                <a:solidFill>
                  <a:schemeClr val="tx1"/>
                </a:solidFill>
              </a:rPr>
              <a:t>GRECE 2020</a:t>
            </a:r>
            <a:endParaRPr lang="en-US" sz="4400" dirty="0">
              <a:solidFill>
                <a:schemeClr val="tx1"/>
              </a:solidFill>
            </a:endParaRPr>
          </a:p>
        </p:txBody>
      </p:sp>
      <p:sp>
        <p:nvSpPr>
          <p:cNvPr id="4" name="Subtitle 3"/>
          <p:cNvSpPr>
            <a:spLocks noGrp="1"/>
          </p:cNvSpPr>
          <p:nvPr>
            <p:ph type="subTitle" idx="1"/>
          </p:nvPr>
        </p:nvSpPr>
        <p:spPr>
          <a:xfrm>
            <a:off x="2476981" y="4317370"/>
            <a:ext cx="9144000" cy="754025"/>
          </a:xfrm>
        </p:spPr>
        <p:txBody>
          <a:bodyPr>
            <a:normAutofit fontScale="92500" lnSpcReduction="20000"/>
          </a:bodyPr>
          <a:lstStyle/>
          <a:p>
            <a:r>
              <a:rPr lang="en-US" sz="2400" dirty="0">
                <a:solidFill>
                  <a:schemeClr val="tx1"/>
                </a:solidFill>
              </a:rPr>
              <a:t>Sandra </a:t>
            </a:r>
            <a:r>
              <a:rPr lang="en-US" sz="2400" dirty="0" err="1">
                <a:solidFill>
                  <a:schemeClr val="tx1"/>
                </a:solidFill>
              </a:rPr>
              <a:t>Neretljaković</a:t>
            </a:r>
            <a:endParaRPr lang="en-US" sz="2400" dirty="0">
              <a:solidFill>
                <a:schemeClr val="tx1"/>
              </a:solidFill>
            </a:endParaRPr>
          </a:p>
          <a:p>
            <a:r>
              <a:rPr lang="en-US" sz="2400" dirty="0">
                <a:solidFill>
                  <a:schemeClr val="tx1"/>
                </a:solidFill>
              </a:rPr>
              <a:t>IIW Board Director 2019/2021</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2159" y="5379303"/>
            <a:ext cx="4581645" cy="104723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5310" y="893829"/>
            <a:ext cx="2356711" cy="3268268"/>
          </a:xfrm>
          <a:prstGeom prst="rect">
            <a:avLst/>
          </a:prstGeom>
        </p:spPr>
      </p:pic>
    </p:spTree>
    <p:extLst>
      <p:ext uri="{BB962C8B-B14F-4D97-AF65-F5344CB8AC3E}">
        <p14:creationId xmlns:p14="http://schemas.microsoft.com/office/powerpoint/2010/main" val="1618407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765" y="584062"/>
            <a:ext cx="10737813" cy="4582511"/>
          </a:xfrm>
        </p:spPr>
        <p:txBody>
          <a:bodyPr>
            <a:normAutofit fontScale="90000"/>
          </a:bodyPr>
          <a:lstStyle/>
          <a:p>
            <a:br>
              <a:rPr lang="en-GB" sz="2200" b="1" dirty="0"/>
            </a:br>
            <a:r>
              <a:rPr lang="en-US" sz="4000" dirty="0"/>
              <a:t>THE IIW BANK ACCOUNT TO DEPOSIT THE FUNDS INTO IS</a:t>
            </a:r>
            <a:br>
              <a:rPr lang="en-GB" sz="4000" dirty="0"/>
            </a:br>
            <a:br>
              <a:rPr lang="en-GB" sz="4000" b="1" dirty="0"/>
            </a:br>
            <a:r>
              <a:rPr lang="en-GB" sz="2200" b="1" dirty="0"/>
              <a:t>Bank name: NatWest         </a:t>
            </a:r>
            <a:br>
              <a:rPr lang="en-GB" sz="2200" b="1" dirty="0"/>
            </a:br>
            <a:r>
              <a:rPr lang="en-GB" sz="2200" b="1" dirty="0"/>
              <a:t>Branch: Stockport </a:t>
            </a:r>
            <a:r>
              <a:rPr lang="en-GB" sz="2200" b="1" dirty="0" err="1"/>
              <a:t>Underbank</a:t>
            </a:r>
            <a:r>
              <a:rPr lang="en-GB" sz="2200" b="1" dirty="0"/>
              <a:t>    </a:t>
            </a:r>
            <a:br>
              <a:rPr lang="en-GB" sz="2200" b="1" dirty="0"/>
            </a:br>
            <a:r>
              <a:rPr lang="en-GB" sz="2200" b="1" dirty="0"/>
              <a:t>Account name: INT INNER WHEEL</a:t>
            </a:r>
            <a:br>
              <a:rPr lang="en-GB" sz="2200" dirty="0"/>
            </a:br>
            <a:r>
              <a:rPr lang="en-GB" sz="2200" b="1" dirty="0"/>
              <a:t>Sort Code: 01-08-38</a:t>
            </a:r>
            <a:br>
              <a:rPr lang="en-GB" sz="2200" dirty="0"/>
            </a:br>
            <a:r>
              <a:rPr lang="en-GB" sz="2200" b="1" dirty="0"/>
              <a:t>Account No: 54997992</a:t>
            </a:r>
            <a:br>
              <a:rPr lang="en-GB" sz="2200" dirty="0"/>
            </a:br>
            <a:r>
              <a:rPr lang="en-GB" sz="2200" b="1" dirty="0"/>
              <a:t>BIC: NWBKGB2L</a:t>
            </a:r>
            <a:br>
              <a:rPr lang="en-GB" sz="2200" dirty="0"/>
            </a:br>
            <a:r>
              <a:rPr lang="en-GB" sz="2200" b="1" dirty="0"/>
              <a:t>IBAN: GB96NWBK01083854997992</a:t>
            </a:r>
            <a:br>
              <a:rPr lang="en-GB" sz="4400" dirty="0"/>
            </a:br>
            <a:r>
              <a:rPr lang="en-US" sz="4400" b="1" dirty="0"/>
              <a:t> </a:t>
            </a:r>
            <a:endParaRPr lang="en-US" sz="4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1613" y="2095744"/>
            <a:ext cx="5687137" cy="425059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7765" y="5292697"/>
            <a:ext cx="2770369" cy="633227"/>
          </a:xfrm>
          <a:prstGeom prst="rect">
            <a:avLst/>
          </a:prstGeom>
        </p:spPr>
      </p:pic>
    </p:spTree>
    <p:extLst>
      <p:ext uri="{BB962C8B-B14F-4D97-AF65-F5344CB8AC3E}">
        <p14:creationId xmlns:p14="http://schemas.microsoft.com/office/powerpoint/2010/main" val="900489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3960" y="606426"/>
            <a:ext cx="10515600" cy="1325563"/>
          </a:xfrm>
        </p:spPr>
        <p:txBody>
          <a:bodyPr>
            <a:noAutofit/>
          </a:bodyPr>
          <a:lstStyle/>
          <a:p>
            <a:r>
              <a:rPr lang="en-US" sz="4000" dirty="0"/>
              <a:t>COVID-19 DISASTER AND VACCINATION FUND</a:t>
            </a:r>
            <a:r>
              <a:rPr lang="bg-BG" sz="4000" dirty="0"/>
              <a:t> </a:t>
            </a:r>
            <a:r>
              <a:rPr lang="en-US" sz="4000" dirty="0"/>
              <a:t>COVID-19 DVF</a:t>
            </a:r>
            <a:br>
              <a:rPr lang="en-GB" sz="4000" dirty="0"/>
            </a:br>
            <a:endParaRPr lang="en-US" sz="4000" dirty="0"/>
          </a:p>
        </p:txBody>
      </p:sp>
      <p:sp>
        <p:nvSpPr>
          <p:cNvPr id="11" name="Content Placeholder 10"/>
          <p:cNvSpPr>
            <a:spLocks noGrp="1"/>
          </p:cNvSpPr>
          <p:nvPr>
            <p:ph sz="quarter" idx="4"/>
          </p:nvPr>
        </p:nvSpPr>
        <p:spPr>
          <a:xfrm>
            <a:off x="5958472" y="1606846"/>
            <a:ext cx="5035548" cy="3948510"/>
          </a:xfrm>
        </p:spPr>
        <p:txBody>
          <a:bodyPr>
            <a:normAutofit fontScale="92500" lnSpcReduction="10000"/>
          </a:bodyPr>
          <a:lstStyle/>
          <a:p>
            <a:pPr algn="just"/>
            <a:r>
              <a:rPr lang="en-GB" sz="2000" dirty="0"/>
              <a:t>Covid19 Disaster and Vaccination Fund is being started to raise money to help with the immediate effects of the pandemic and to help with a long term solution</a:t>
            </a:r>
          </a:p>
          <a:p>
            <a:pPr algn="just"/>
            <a:r>
              <a:rPr lang="en-GB" sz="2000" dirty="0"/>
              <a:t>First idea came up on the beginning of April 2020 and proposed on IIW GB Zoom Meeting</a:t>
            </a:r>
          </a:p>
          <a:p>
            <a:pPr algn="just"/>
            <a:r>
              <a:rPr lang="en-GB" sz="2000" b="1" dirty="0"/>
              <a:t>The Steering Group </a:t>
            </a:r>
            <a:r>
              <a:rPr lang="en-GB" sz="2000" dirty="0"/>
              <a:t>consists of </a:t>
            </a:r>
            <a:r>
              <a:rPr lang="en-GB" sz="2000" b="1" dirty="0"/>
              <a:t>5 BD's </a:t>
            </a:r>
            <a:r>
              <a:rPr lang="en-GB" sz="2000" dirty="0"/>
              <a:t>was created in 2020/21 with specific role assigned to each member of the group</a:t>
            </a:r>
          </a:p>
          <a:p>
            <a:pPr algn="just"/>
            <a:r>
              <a:rPr lang="en-US" sz="2000" b="1" dirty="0"/>
              <a:t>COVID-19 DVF </a:t>
            </a:r>
            <a:r>
              <a:rPr lang="en-US" sz="2000" dirty="0"/>
              <a:t>is accounted separately from the General Fund of IIW. The Fund will be audited by an external auditor who shall render a report thereon indicating the Gross Receipts and Disbursements</a:t>
            </a:r>
            <a:endParaRPr lang="en-GB" dirty="0"/>
          </a:p>
          <a:p>
            <a:pPr algn="just"/>
            <a:endParaRPr lang="en-US" dirty="0"/>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3651" y="5735436"/>
            <a:ext cx="2770369" cy="633227"/>
          </a:xfrm>
          <a:prstGeom prst="rect">
            <a:avLst/>
          </a:prstGeom>
        </p:spPr>
      </p:pic>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233488" y="1870768"/>
            <a:ext cx="3684588" cy="3684588"/>
          </a:xfrm>
          <a:prstGeom prst="rect">
            <a:avLst/>
          </a:prstGeom>
        </p:spPr>
      </p:pic>
    </p:spTree>
    <p:extLst>
      <p:ext uri="{BB962C8B-B14F-4D97-AF65-F5344CB8AC3E}">
        <p14:creationId xmlns:p14="http://schemas.microsoft.com/office/powerpoint/2010/main" val="156326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sz="4900" b="1" i="1" dirty="0"/>
              <a:t>WHY </a:t>
            </a:r>
            <a:r>
              <a:rPr lang="en-US" sz="4900" dirty="0"/>
              <a:t>IT WAS SET UP? </a:t>
            </a:r>
            <a:br>
              <a:rPr lang="en-GB" sz="4900" dirty="0"/>
            </a:br>
            <a:endParaRPr lang="en-US" sz="4900" dirty="0"/>
          </a:p>
        </p:txBody>
      </p:sp>
      <p:sp>
        <p:nvSpPr>
          <p:cNvPr id="4" name="Content Placeholder 3"/>
          <p:cNvSpPr>
            <a:spLocks noGrp="1"/>
          </p:cNvSpPr>
          <p:nvPr>
            <p:ph idx="1"/>
          </p:nvPr>
        </p:nvSpPr>
        <p:spPr>
          <a:xfrm>
            <a:off x="1120000" y="2142238"/>
            <a:ext cx="9343514" cy="4351338"/>
          </a:xfrm>
        </p:spPr>
        <p:txBody>
          <a:bodyPr>
            <a:normAutofit/>
          </a:bodyPr>
          <a:lstStyle/>
          <a:p>
            <a:pPr algn="just"/>
            <a:r>
              <a:rPr lang="en-US" dirty="0"/>
              <a:t>Many governments, NGO’s and private persons donated a lot of money for the developing a vaccine </a:t>
            </a:r>
          </a:p>
          <a:p>
            <a:pPr algn="just"/>
            <a:r>
              <a:rPr lang="en-US" dirty="0"/>
              <a:t>But IIW GB decided that IW will be more helpful </a:t>
            </a:r>
            <a:r>
              <a:rPr lang="en-US" b="1" dirty="0"/>
              <a:t>in distribution</a:t>
            </a:r>
            <a:r>
              <a:rPr lang="en-US" dirty="0"/>
              <a:t> of the vaccine worldwide </a:t>
            </a:r>
          </a:p>
          <a:p>
            <a:pPr algn="just"/>
            <a:r>
              <a:rPr lang="en-US" dirty="0"/>
              <a:t>The worldwide situation is still extremely serious with renewed waves of the virus sweeping Europe and other countries around the world. Thus, the criteria of the proposed fund are still extremely valid</a:t>
            </a:r>
            <a:endParaRPr lang="en-GB" dirty="0"/>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3145" y="5860349"/>
            <a:ext cx="2770369" cy="63322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1455" y="365125"/>
            <a:ext cx="3022059" cy="1626127"/>
          </a:xfrm>
          <a:prstGeom prst="rect">
            <a:avLst/>
          </a:prstGeom>
        </p:spPr>
      </p:pic>
    </p:spTree>
    <p:extLst>
      <p:ext uri="{BB962C8B-B14F-4D97-AF65-F5344CB8AC3E}">
        <p14:creationId xmlns:p14="http://schemas.microsoft.com/office/powerpoint/2010/main" val="922892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77641"/>
            <a:ext cx="10515600" cy="1325563"/>
          </a:xfrm>
        </p:spPr>
        <p:txBody>
          <a:bodyPr>
            <a:noAutofit/>
          </a:bodyPr>
          <a:lstStyle/>
          <a:p>
            <a:r>
              <a:rPr lang="en-US" sz="4400" b="1" i="1" dirty="0"/>
              <a:t>TO WHOM </a:t>
            </a:r>
            <a:r>
              <a:rPr lang="en-US" sz="4400" dirty="0"/>
              <a:t>THE VACCINE WILL BE DISTRIBUTED TO?</a:t>
            </a:r>
            <a:br>
              <a:rPr lang="en-GB" sz="4400" dirty="0"/>
            </a:br>
            <a:endParaRPr lang="en-US" sz="4400" dirty="0"/>
          </a:p>
        </p:txBody>
      </p:sp>
      <p:sp>
        <p:nvSpPr>
          <p:cNvPr id="3" name="Content Placeholder 2"/>
          <p:cNvSpPr>
            <a:spLocks noGrp="1"/>
          </p:cNvSpPr>
          <p:nvPr>
            <p:ph idx="1"/>
          </p:nvPr>
        </p:nvSpPr>
        <p:spPr/>
        <p:txBody>
          <a:bodyPr>
            <a:normAutofit/>
          </a:bodyPr>
          <a:lstStyle/>
          <a:p>
            <a:pPr algn="just"/>
            <a:r>
              <a:rPr lang="en-US" dirty="0"/>
              <a:t>Some governments have already announced that they will provide free vaccines for all vulnerable groups. But many countries will have no such chance. </a:t>
            </a:r>
          </a:p>
          <a:p>
            <a:pPr algn="just"/>
            <a:r>
              <a:rPr lang="en-US" dirty="0"/>
              <a:t>The raised money from the COVID-19 DVF will be used to save lives by ensuring safe vaccinations </a:t>
            </a:r>
            <a:r>
              <a:rPr lang="en-US" b="1" dirty="0"/>
              <a:t>for disadvantaged people </a:t>
            </a:r>
            <a:r>
              <a:rPr lang="en-US" dirty="0"/>
              <a:t>anywhere in the world where it is unaffordable or not readily available. </a:t>
            </a:r>
          </a:p>
          <a:p>
            <a:pPr algn="just"/>
            <a:r>
              <a:rPr lang="en-US" dirty="0"/>
              <a:t>The funds raised will be distributed to organizations chosen and vetted by the Executive and the Governing Body. </a:t>
            </a:r>
          </a:p>
          <a:p>
            <a:pPr algn="just"/>
            <a:r>
              <a:rPr lang="en-US" dirty="0"/>
              <a:t>These could be regional, national or international, but they will all be working against Covid-19 and its effects.</a:t>
            </a:r>
            <a:endParaRPr lang="en-GB" dirty="0"/>
          </a:p>
          <a:p>
            <a:pPr algn="just"/>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3431" y="5860349"/>
            <a:ext cx="2770369" cy="633227"/>
          </a:xfrm>
          <a:prstGeom prst="rect">
            <a:avLst/>
          </a:prstGeom>
        </p:spPr>
      </p:pic>
    </p:spTree>
    <p:extLst>
      <p:ext uri="{BB962C8B-B14F-4D97-AF65-F5344CB8AC3E}">
        <p14:creationId xmlns:p14="http://schemas.microsoft.com/office/powerpoint/2010/main" val="278081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33770"/>
            <a:ext cx="10515600" cy="1325563"/>
          </a:xfrm>
        </p:spPr>
        <p:txBody>
          <a:bodyPr>
            <a:normAutofit fontScale="90000"/>
          </a:bodyPr>
          <a:lstStyle/>
          <a:p>
            <a:r>
              <a:rPr lang="en-US" sz="4800" b="1" i="1" dirty="0"/>
              <a:t>HOW</a:t>
            </a:r>
            <a:r>
              <a:rPr lang="en-US" sz="4800" dirty="0"/>
              <a:t> </a:t>
            </a:r>
            <a:r>
              <a:rPr lang="en-US" sz="4900" dirty="0"/>
              <a:t>THE PEOPLE IN NEED WILL BE CHOSEN</a:t>
            </a:r>
            <a:r>
              <a:rPr lang="en-US" sz="4900" b="1" dirty="0"/>
              <a:t>?</a:t>
            </a:r>
            <a:br>
              <a:rPr lang="en-GB" sz="4900" dirty="0"/>
            </a:br>
            <a:endParaRPr lang="en-US" sz="4900" dirty="0"/>
          </a:p>
        </p:txBody>
      </p:sp>
      <p:sp>
        <p:nvSpPr>
          <p:cNvPr id="3" name="Content Placeholder 2"/>
          <p:cNvSpPr>
            <a:spLocks noGrp="1"/>
          </p:cNvSpPr>
          <p:nvPr>
            <p:ph idx="1"/>
          </p:nvPr>
        </p:nvSpPr>
        <p:spPr/>
        <p:txBody>
          <a:bodyPr>
            <a:normAutofit fontScale="85000" lnSpcReduction="10000"/>
          </a:bodyPr>
          <a:lstStyle/>
          <a:p>
            <a:pPr algn="just"/>
            <a:r>
              <a:rPr lang="en-US" dirty="0"/>
              <a:t>The IIW Governing Body will create a Committee that will be responsible in creating guidelines for the disbursement and allocation of funds and vaccines coming from the COVID-19 DVF. </a:t>
            </a:r>
          </a:p>
          <a:p>
            <a:pPr algn="just"/>
            <a:r>
              <a:rPr lang="en-US" dirty="0"/>
              <a:t>The President and Treasurer will automatically become ex-officio members of the Committee by virtue of their positions. </a:t>
            </a:r>
          </a:p>
          <a:p>
            <a:pPr algn="just"/>
            <a:r>
              <a:rPr lang="en-US" b="1" dirty="0"/>
              <a:t>Each IW country will make proposals</a:t>
            </a:r>
            <a:r>
              <a:rPr lang="en-US" dirty="0"/>
              <a:t> and suggest to whom the vaccine is necessary to be distributed. All proposals will be discussed by the Committee and approved by the IIW GB. Each country with an approved proposal will take an active part in the distribution of vaccines and control of implementation with its organizational experience and structures.</a:t>
            </a:r>
            <a:endParaRPr lang="en-GB" dirty="0"/>
          </a:p>
          <a:p>
            <a:pPr algn="just"/>
            <a:r>
              <a:rPr lang="en-US" dirty="0"/>
              <a:t>The COVID-19 DVF Committee shall submit an annual report showing the total amount of donations received from the members and the total disbursements made from the fund.</a:t>
            </a: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96920" y="5860349"/>
            <a:ext cx="2770369" cy="633227"/>
          </a:xfrm>
          <a:prstGeom prst="rect">
            <a:avLst/>
          </a:prstGeom>
        </p:spPr>
      </p:pic>
    </p:spTree>
    <p:extLst>
      <p:ext uri="{BB962C8B-B14F-4D97-AF65-F5344CB8AC3E}">
        <p14:creationId xmlns:p14="http://schemas.microsoft.com/office/powerpoint/2010/main" val="1983166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6784" y="602607"/>
            <a:ext cx="3932237" cy="1600200"/>
          </a:xfrm>
        </p:spPr>
        <p:txBody>
          <a:bodyPr>
            <a:normAutofit/>
          </a:bodyPr>
          <a:lstStyle/>
          <a:p>
            <a:r>
              <a:rPr lang="en-US" b="1" i="1" dirty="0"/>
              <a:t>HOW</a:t>
            </a:r>
            <a:r>
              <a:rPr lang="en-US" dirty="0"/>
              <a:t> THE MONEY  WILL BE RAISED?</a:t>
            </a:r>
            <a:br>
              <a:rPr lang="en-GB" dirty="0"/>
            </a:br>
            <a:endParaRPr lang="en-US" dirty="0"/>
          </a:p>
        </p:txBody>
      </p:sp>
      <p:sp>
        <p:nvSpPr>
          <p:cNvPr id="3" name="Content Placeholder 2"/>
          <p:cNvSpPr>
            <a:spLocks noGrp="1"/>
          </p:cNvSpPr>
          <p:nvPr>
            <p:ph idx="1"/>
          </p:nvPr>
        </p:nvSpPr>
        <p:spPr/>
        <p:txBody>
          <a:bodyPr>
            <a:normAutofit fontScale="92500"/>
          </a:bodyPr>
          <a:lstStyle/>
          <a:p>
            <a:pPr algn="just"/>
            <a:r>
              <a:rPr lang="en-US" dirty="0"/>
              <a:t>The idea was to get a minimal donation from every IW member around the world</a:t>
            </a:r>
          </a:p>
          <a:p>
            <a:pPr algn="just"/>
            <a:r>
              <a:rPr lang="en-US" dirty="0"/>
              <a:t>Given the number of members 108,000, the fund can raise significant funds</a:t>
            </a:r>
          </a:p>
          <a:p>
            <a:pPr algn="just"/>
            <a:r>
              <a:rPr lang="en-US" dirty="0"/>
              <a:t>Around the world this is very achievable, especially if we promote the fund, not only to Inner Wheel members in our clubs, but also to the general public by all available means, including social media</a:t>
            </a:r>
          </a:p>
          <a:p>
            <a:pPr algn="just"/>
            <a:r>
              <a:rPr lang="en-US" dirty="0"/>
              <a:t>The hash tag has been created and has already been distributed</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3651" y="5735436"/>
            <a:ext cx="2770369" cy="633227"/>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6784" y="2202807"/>
            <a:ext cx="3658243" cy="3658243"/>
          </a:xfrm>
          <a:prstGeom prst="rect">
            <a:avLst/>
          </a:prstGeom>
        </p:spPr>
      </p:pic>
    </p:spTree>
    <p:extLst>
      <p:ext uri="{BB962C8B-B14F-4D97-AF65-F5344CB8AC3E}">
        <p14:creationId xmlns:p14="http://schemas.microsoft.com/office/powerpoint/2010/main" val="1256203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979" y="673916"/>
            <a:ext cx="10515600" cy="1325563"/>
          </a:xfrm>
        </p:spPr>
        <p:txBody>
          <a:bodyPr>
            <a:normAutofit/>
          </a:bodyPr>
          <a:lstStyle/>
          <a:p>
            <a:r>
              <a:rPr lang="en-US" dirty="0"/>
              <a:t>Hashtag campaign &amp; graphic design</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14977" y="2456245"/>
            <a:ext cx="5400602" cy="3240361"/>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177" y="2456245"/>
            <a:ext cx="5109074" cy="324036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52586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816014"/>
            <a:ext cx="6452263" cy="1600200"/>
          </a:xfrm>
        </p:spPr>
        <p:txBody>
          <a:bodyPr>
            <a:noAutofit/>
          </a:bodyPr>
          <a:lstStyle/>
          <a:p>
            <a:r>
              <a:rPr lang="en-US" sz="4400" b="1" i="1"/>
              <a:t>WHEN</a:t>
            </a:r>
            <a:r>
              <a:rPr lang="en-US" sz="4400"/>
              <a:t> </a:t>
            </a:r>
            <a:br>
              <a:rPr lang="en-US" sz="4400"/>
            </a:br>
            <a:r>
              <a:rPr lang="en-US" sz="4400"/>
              <a:t>IT </a:t>
            </a:r>
            <a:r>
              <a:rPr lang="en-US" sz="4400" dirty="0"/>
              <a:t>WILL HAPPEN?</a:t>
            </a:r>
            <a:br>
              <a:rPr lang="en-GB" sz="4400" dirty="0"/>
            </a:br>
            <a:endParaRPr lang="en-US" sz="4400" dirty="0"/>
          </a:p>
        </p:txBody>
      </p:sp>
      <p:sp>
        <p:nvSpPr>
          <p:cNvPr id="4" name="Text Placeholder 3"/>
          <p:cNvSpPr>
            <a:spLocks noGrp="1"/>
          </p:cNvSpPr>
          <p:nvPr>
            <p:ph type="body" sz="half" idx="2"/>
          </p:nvPr>
        </p:nvSpPr>
        <p:spPr>
          <a:xfrm>
            <a:off x="839788" y="2207871"/>
            <a:ext cx="3652025" cy="3811588"/>
          </a:xfrm>
        </p:spPr>
        <p:txBody>
          <a:bodyPr>
            <a:noAutofit/>
          </a:bodyPr>
          <a:lstStyle/>
          <a:p>
            <a:pPr algn="just"/>
            <a:r>
              <a:rPr lang="en-US" sz="2000" dirty="0"/>
              <a:t>The distribution of the vaccine will start immediately, when there is </a:t>
            </a:r>
            <a:r>
              <a:rPr lang="en-US" sz="2000" b="1" dirty="0"/>
              <a:t>an approved, safe and efficient vaccine available.</a:t>
            </a:r>
            <a:endParaRPr lang="en-US" sz="2000" dirty="0"/>
          </a:p>
          <a:p>
            <a:pPr algn="just"/>
            <a:r>
              <a:rPr lang="en-US" sz="2000" dirty="0"/>
              <a:t>But we should be ready with fund raising for that time!</a:t>
            </a:r>
            <a:endParaRPr lang="en-GB" sz="2000" dirty="0"/>
          </a:p>
          <a:p>
            <a:pPr algn="just"/>
            <a:r>
              <a:rPr lang="en-US" sz="2000" dirty="0"/>
              <a:t>It is envisaged that the fund will run until 31 Dec 2021 in the hope that a vaccine will be close to being readily available. If needed, the period will be extended.</a:t>
            </a:r>
            <a:endParaRPr lang="en-GB" sz="2000" dirty="0"/>
          </a:p>
          <a:p>
            <a:endParaRPr lang="en-US" sz="2000" dirty="0"/>
          </a:p>
        </p:txBody>
      </p:sp>
      <p:pic>
        <p:nvPicPr>
          <p:cNvPr id="15" name="Picture Placeholder 14"/>
          <p:cNvPicPr>
            <a:picLocks noGrp="1" noChangeAspect="1"/>
          </p:cNvPicPr>
          <p:nvPr>
            <p:ph type="pic" idx="1"/>
          </p:nvPr>
        </p:nvPicPr>
        <p:blipFill>
          <a:blip r:embed="rId2">
            <a:extLst>
              <a:ext uri="{28A0092B-C50C-407E-A947-70E740481C1C}">
                <a14:useLocalDpi xmlns:a14="http://schemas.microsoft.com/office/drawing/2010/main" val="0"/>
              </a:ext>
            </a:extLst>
          </a:blip>
          <a:srcRect t="10520" b="10520"/>
          <a:stretch>
            <a:fillRect/>
          </a:stretch>
        </p:blipFill>
        <p:spPr/>
      </p:pic>
    </p:spTree>
    <p:extLst>
      <p:ext uri="{BB962C8B-B14F-4D97-AF65-F5344CB8AC3E}">
        <p14:creationId xmlns:p14="http://schemas.microsoft.com/office/powerpoint/2010/main" val="573042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THE FIRST IW GLOBAL PROJECT</a:t>
            </a:r>
          </a:p>
        </p:txBody>
      </p:sp>
      <p:sp>
        <p:nvSpPr>
          <p:cNvPr id="3" name="Content Placeholder 2"/>
          <p:cNvSpPr>
            <a:spLocks noGrp="1"/>
          </p:cNvSpPr>
          <p:nvPr>
            <p:ph idx="1"/>
          </p:nvPr>
        </p:nvSpPr>
        <p:spPr/>
        <p:txBody>
          <a:bodyPr/>
          <a:lstStyle/>
          <a:p>
            <a:pPr algn="just"/>
            <a:r>
              <a:rPr lang="en-US" dirty="0"/>
              <a:t>You are encouraged to engage with this wonderful project - </a:t>
            </a:r>
            <a:r>
              <a:rPr lang="en-US" b="1" dirty="0"/>
              <a:t>THE FIRST IW GLOBAL PROJECT</a:t>
            </a:r>
            <a:r>
              <a:rPr lang="en-US" dirty="0"/>
              <a:t>, to join with your sisters          worldwide, in the true spirit of Inner Wheel</a:t>
            </a:r>
            <a:endParaRPr lang="en-GB" dirty="0"/>
          </a:p>
          <a:p>
            <a:pPr algn="just"/>
            <a:r>
              <a:rPr lang="en-US" dirty="0"/>
              <a:t>With the joint themes of Immediate Past President Phyllis - “Together we Can” and the running President Bina – “Lead the Change”, what a wonderful opportunity we have - to be “</a:t>
            </a:r>
            <a:r>
              <a:rPr lang="en-US" b="1" dirty="0" err="1"/>
              <a:t>Changemakers</a:t>
            </a:r>
            <a:r>
              <a:rPr lang="en-US" dirty="0"/>
              <a:t>” together, to help disadvantaged people worldwide to fight this virus</a:t>
            </a:r>
            <a:endParaRPr lang="en-GB" dirty="0"/>
          </a:p>
          <a:p>
            <a:pPr algn="just"/>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3651" y="5735436"/>
            <a:ext cx="2770369" cy="633227"/>
          </a:xfrm>
          <a:prstGeom prst="rect">
            <a:avLst/>
          </a:prstGeom>
        </p:spPr>
      </p:pic>
    </p:spTree>
    <p:extLst>
      <p:ext uri="{BB962C8B-B14F-4D97-AF65-F5344CB8AC3E}">
        <p14:creationId xmlns:p14="http://schemas.microsoft.com/office/powerpoint/2010/main" val="11212383"/>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4551"/>
      </a:dk2>
      <a:lt2>
        <a:srgbClr val="F2ACD2"/>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3016C5A4-E631-4977-A608-ACFB4755262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Depth</Template>
  <TotalTime>1566</TotalTime>
  <Words>755</Words>
  <Application>Microsoft Office PowerPoint</Application>
  <PresentationFormat>Widescreen</PresentationFormat>
  <Paragraphs>39</Paragraphs>
  <Slides>10</Slides>
  <Notes>3</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10</vt:i4>
      </vt:variant>
    </vt:vector>
  </HeadingPairs>
  <TitlesOfParts>
    <vt:vector size="14" baseType="lpstr">
      <vt:lpstr>Arial</vt:lpstr>
      <vt:lpstr>Calibri</vt:lpstr>
      <vt:lpstr>Corbel</vt:lpstr>
      <vt:lpstr>Depth</vt:lpstr>
      <vt:lpstr>14th IW EUROPEAN MEETING VIRTUAL EUROPEAN MEETING   GRECE 2020</vt:lpstr>
      <vt:lpstr>COVID-19 DISASTER AND VACCINATION FUND COVID-19 DVF </vt:lpstr>
      <vt:lpstr> WHY IT WAS SET UP?  </vt:lpstr>
      <vt:lpstr>TO WHOM THE VACCINE WILL BE DISTRIBUTED TO? </vt:lpstr>
      <vt:lpstr>HOW THE PEOPLE IN NEED WILL BE CHOSEN? </vt:lpstr>
      <vt:lpstr>HOW THE MONEY  WILL BE RAISED? </vt:lpstr>
      <vt:lpstr>Hashtag campaign &amp; graphic design</vt:lpstr>
      <vt:lpstr>WHEN  IT WILL HAPPEN? </vt:lpstr>
      <vt:lpstr>THE FIRST IW GLOBAL PROJECT</vt:lpstr>
      <vt:lpstr> THE IIW BANK ACCOUNT TO DEPOSIT THE FUNDS INTO IS  Bank name: NatWest          Branch: Stockport Underbank     Account name: INT INNER WHEEL Sort Code: 01-08-38 Account No: 54997992 BIC: NWBKGB2L IBAN: GB96NWBK01083854997992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Enhancing the public image of Inner wheel through social media</dc:title>
  <dc:creator>Microsoft Office User</dc:creator>
  <cp:lastModifiedBy>Knut C. Gjermundsen</cp:lastModifiedBy>
  <cp:revision>153</cp:revision>
  <dcterms:created xsi:type="dcterms:W3CDTF">2020-06-11T15:09:27Z</dcterms:created>
  <dcterms:modified xsi:type="dcterms:W3CDTF">2021-02-04T15:25:12Z</dcterms:modified>
</cp:coreProperties>
</file>